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7" r:id="rId6"/>
    <p:sldId id="280" r:id="rId7"/>
    <p:sldId id="282" r:id="rId8"/>
    <p:sldId id="283" r:id="rId9"/>
    <p:sldId id="284" r:id="rId10"/>
    <p:sldId id="285" r:id="rId11"/>
    <p:sldId id="286" r:id="rId12"/>
    <p:sldId id="268" r:id="rId13"/>
    <p:sldId id="281" r:id="rId14"/>
    <p:sldId id="271" r:id="rId15"/>
    <p:sldId id="274" r:id="rId16"/>
    <p:sldId id="270" r:id="rId17"/>
    <p:sldId id="276" r:id="rId18"/>
    <p:sldId id="278" r:id="rId19"/>
    <p:sldId id="279" r:id="rId20"/>
    <p:sldId id="273" r:id="rId21"/>
    <p:sldId id="287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E6E2"/>
    <a:srgbClr val="6BC7BF"/>
    <a:srgbClr val="A1DBD5"/>
    <a:srgbClr val="B7E3DF"/>
    <a:srgbClr val="5CDABC"/>
    <a:srgbClr val="A7EBDB"/>
    <a:srgbClr val="C7F2E8"/>
    <a:srgbClr val="E3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2B2C3-EF9F-4F8E-BAB2-A058C214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C9015-9163-4371-A632-46199E5F1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EC9C-64C0-40B4-B74D-7377440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C83DC-4C63-42DB-80A6-D6F30EAE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94813-42EC-4291-9222-F4B631BE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49E3-8E31-411E-8334-26BFE2DC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952F8-A78B-4C55-8B82-85732B8D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11AAA-5D65-4C3D-8D79-95E2D6CB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BBFD5-BF10-4974-BF2F-B30326D2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373E-95C7-4FBC-949C-C0466418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A94BA-74E9-4C3A-8B9B-82FB0139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28BB9-9762-4580-B700-DACD84C7F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17B1-9424-420B-A176-51A6D315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2C6F2-29BF-49BA-B2FC-AB746F8D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B0F28-E468-4981-984E-57874111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6C74-292C-4E9A-9292-0F39FFCD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2C6C1-2924-4A38-8AE2-33635B14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48B39-54F1-4406-BBD6-72185B8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5DA14-7BF9-4191-B7D7-88A146B4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9F7E2-0CDA-4A69-8BA7-2205996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0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BB2D-5A42-40BD-927D-D448CEC2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F5797-6731-463B-9C17-8ACBFCC0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B5B02-9984-4A95-9452-98D44B15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25D17-1C8E-4052-9ADC-719AB6F5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839C-0DF9-49F5-8884-77E4B6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4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93DB9-D9F8-4E31-B25F-ED02481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4891-4E1B-4635-924A-0026BAA94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E7EAC-2B8A-4362-AD03-3456701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FD490-1777-4B8F-8F02-45D412B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182A0-FD0C-4FE7-B218-AEA1A0E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9C5C4-1896-46E1-AC2A-585FEE40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BD4D-844C-4C74-A67A-DDEA3C95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C57A4-7459-46BD-A4ED-1BD4FC7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D0708-3EF0-4216-84E4-A066BE327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063D3-4502-4D05-BBA2-7B7BA5D1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5BE17-89F8-4967-9EEB-036901EAC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0B3745-79B9-41B9-943A-E132AC21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0E21B-ADCC-48A1-AEA6-3204E76A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28BF2-F827-4D74-AB72-A21AFE1F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4B0E5-7C73-4C9A-BB43-67597FFF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D6E8C-AD9B-497E-ACBD-402B14A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6F192-2E6A-4B10-BEFB-5D0E53E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22D7A-FD08-422B-BE87-1DDCBD4C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FED510-7610-4BEA-B7C4-461A703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48F99-5667-4AAF-A06F-0F21034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17E-2634-4B8E-BF31-D1AD6D4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09629-1170-4648-9FB6-13B7CE9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40657-EE57-4BE3-8661-C1D89BC7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357B2-08BA-4143-A44B-A0160729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CB0B-FF05-4783-B27A-82DDDDB7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40E2F-2683-4142-BC4D-60D38C5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FCCFB-EC5B-4DA5-8CA1-629823A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171E-191B-4858-BDB8-8288AD0B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A3F20-CAA5-4D16-B68A-A6BBF7B5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6DA0-A5D7-405C-96D1-09AE257F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B9198-179E-4086-A6F0-67411CF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56016-99CC-4E61-BF68-A960181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8770E0-E392-459F-8F33-970AB629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1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F27C9-34F0-4397-A494-2A43DB7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F0A62-2B6B-4B1F-B297-DE336DB2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DFAC9-84EF-439B-9D0E-E5579CFEA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790-0DC6-47CC-9942-83498BADFBAF}" type="datetimeFigureOut">
              <a:rPr lang="ko-KR" altLang="en-US" smtClean="0"/>
              <a:t>2018-10-16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B5AE7-8C80-4F7E-A8B0-6B03AE94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610B-6486-429F-B246-40B31699C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715C-C34E-4228-8BAE-0B703C103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84ACECF-777C-4404-9EC0-41A50C6A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7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97514F-F71C-4DB1-8D9B-38F8E521AD18}"/>
              </a:ext>
            </a:extLst>
          </p:cNvPr>
          <p:cNvSpPr/>
          <p:nvPr/>
        </p:nvSpPr>
        <p:spPr>
          <a:xfrm>
            <a:off x="0" y="-1"/>
            <a:ext cx="12192000" cy="2353121"/>
          </a:xfrm>
          <a:prstGeom prst="rect">
            <a:avLst/>
          </a:prstGeom>
          <a:solidFill>
            <a:srgbClr val="C0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4A8348FC-35D8-4147-BE83-67704EB4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825" y="418260"/>
            <a:ext cx="2038350" cy="203835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6" name="스마트 전동칫솔 및…">
            <a:extLst>
              <a:ext uri="{FF2B5EF4-FFF2-40B4-BE49-F238E27FC236}">
                <a16:creationId xmlns:a16="http://schemas.microsoft.com/office/drawing/2014/main" id="{BA529445-B495-4A7E-980A-096DE0B7D321}"/>
              </a:ext>
            </a:extLst>
          </p:cNvPr>
          <p:cNvSpPr txBox="1">
            <a:spLocks/>
          </p:cNvSpPr>
          <p:nvPr/>
        </p:nvSpPr>
        <p:spPr>
          <a:xfrm>
            <a:off x="2369621" y="2779594"/>
            <a:ext cx="7452758" cy="18409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sz="4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스마트 전동칫솔 및 </a:t>
            </a:r>
          </a:p>
          <a:p>
            <a:pPr>
              <a:lnSpc>
                <a:spcPct val="150000"/>
              </a:lnSpc>
              <a:defRPr b="1">
                <a:latin typeface="NanumSquareB"/>
                <a:ea typeface="NanumSquareB"/>
                <a:cs typeface="NanumSquareB"/>
                <a:sym typeface="NanumSquareB"/>
              </a:defRPr>
            </a:pPr>
            <a:r>
              <a:rPr lang="ko-KR" altLang="en-US" sz="4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B"/>
                <a:sym typeface="NanumSquareB"/>
              </a:rPr>
              <a:t>모니터링 애플리케이션</a:t>
            </a:r>
          </a:p>
        </p:txBody>
      </p:sp>
      <p:sp>
        <p:nvSpPr>
          <p:cNvPr id="7" name="캡스톤디자인(1)…">
            <a:extLst>
              <a:ext uri="{FF2B5EF4-FFF2-40B4-BE49-F238E27FC236}">
                <a16:creationId xmlns:a16="http://schemas.microsoft.com/office/drawing/2014/main" id="{A3DA2D30-1D50-4ED1-B01B-EBCCC214B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24400" y="5043090"/>
            <a:ext cx="2743200" cy="199008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20160342 </a:t>
            </a: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김수진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20163228 </a:t>
            </a: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남유선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451842">
              <a:defRPr sz="3575">
                <a:latin typeface="+mj-lt"/>
                <a:ea typeface="+mj-ea"/>
                <a:cs typeface="+mj-cs"/>
                <a:sym typeface="NanumSquareR"/>
              </a:defRPr>
            </a:pPr>
            <a:r>
              <a:rPr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20163704 </a:t>
            </a:r>
            <a:r>
              <a:rPr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박주현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1F2CF-D231-4FBB-B476-D9185FB4C66B}"/>
              </a:ext>
            </a:extLst>
          </p:cNvPr>
          <p:cNvSpPr txBox="1"/>
          <p:nvPr/>
        </p:nvSpPr>
        <p:spPr>
          <a:xfrm>
            <a:off x="9666458" y="1522124"/>
            <a:ext cx="2228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캡스톤디자인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(1)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R"/>
            </a:endParaRPr>
          </a:p>
          <a:p>
            <a:pPr algn="r" defTabSz="451842">
              <a:defRPr sz="4950">
                <a:latin typeface="+mj-lt"/>
                <a:ea typeface="+mj-ea"/>
                <a:cs typeface="+mj-cs"/>
                <a:sym typeface="NanumSquareR"/>
              </a:defRPr>
            </a:pPr>
            <a:r>
              <a:rPr lang="en-US" altLang="ko-KR" sz="1600" dirty="0">
                <a:sym typeface="NanumSquareR"/>
              </a:rPr>
              <a:t>7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R"/>
              </a:rPr>
              <a:t>주차</a:t>
            </a:r>
          </a:p>
          <a:p>
            <a:pPr algn="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19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데모영상 비행기 움직임">
            <a:hlinkClick r:id="" action="ppaction://media"/>
            <a:extLst>
              <a:ext uri="{FF2B5EF4-FFF2-40B4-BE49-F238E27FC236}">
                <a16:creationId xmlns:a16="http://schemas.microsoft.com/office/drawing/2014/main" id="{FF2F60BC-E105-4C41-9B8E-E5842699D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8410" y="1514841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5398EA5B-702A-4026-BAD5-94D4A982AC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0627" y="1435717"/>
            <a:ext cx="836741" cy="875963"/>
          </a:xfrm>
          <a:prstGeom prst="rect">
            <a:avLst/>
          </a:prstGeom>
        </p:spPr>
      </p:pic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CECEA43-B1E6-44AF-A76C-DE1AF356F117}"/>
              </a:ext>
            </a:extLst>
          </p:cNvPr>
          <p:cNvSpPr txBox="1">
            <a:spLocks/>
          </p:cNvSpPr>
          <p:nvPr/>
        </p:nvSpPr>
        <p:spPr>
          <a:xfrm>
            <a:off x="6229921" y="3001406"/>
            <a:ext cx="4940281" cy="1972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센서의 위치와 칫솔 모델의 위치를 조율하여 칫솔 모델로 재테스트 예정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4E740BC2-C6BA-431D-B4AE-BFBFF874F2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9921" y="3159048"/>
            <a:ext cx="390145" cy="4084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150B72-93C0-46E3-BA2A-F75681E6B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7718" y="2755187"/>
            <a:ext cx="2867025" cy="2867025"/>
          </a:xfrm>
          <a:prstGeom prst="rect">
            <a:avLst/>
          </a:prstGeom>
        </p:spPr>
      </p:pic>
      <p:sp>
        <p:nvSpPr>
          <p:cNvPr id="13" name="다양한 스마트 헬스케어 제품 출시…">
            <a:extLst>
              <a:ext uri="{FF2B5EF4-FFF2-40B4-BE49-F238E27FC236}">
                <a16:creationId xmlns:a16="http://schemas.microsoft.com/office/drawing/2014/main" id="{3CE9FA39-118A-4E34-BD4A-CAA01E320373}"/>
              </a:ext>
            </a:extLst>
          </p:cNvPr>
          <p:cNvSpPr txBox="1">
            <a:spLocks/>
          </p:cNvSpPr>
          <p:nvPr/>
        </p:nvSpPr>
        <p:spPr>
          <a:xfrm>
            <a:off x="1468469" y="1568368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값들을 프로세싱을 통해 시각화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71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프로젝트 진행 상황</a:t>
            </a:r>
            <a:endParaRPr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55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086476" y="341922"/>
            <a:ext cx="4019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개발 진행사항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2228DDE-DC4F-4B07-A283-307E22D3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604" y="1450009"/>
            <a:ext cx="7040791" cy="50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2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ko-KR" sz="4800" dirty="0"/>
              <a:t>3D </a:t>
            </a:r>
            <a:r>
              <a:rPr lang="ko-KR" altLang="en-US" sz="4800" dirty="0"/>
              <a:t>모델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995378" y="341922"/>
            <a:ext cx="2201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3D </a:t>
            </a:r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모델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F1562D2-2B42-451F-A01E-C171D0C0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0" y="1558761"/>
            <a:ext cx="2681404" cy="4790308"/>
          </a:xfrm>
          <a:prstGeom prst="rect">
            <a:avLst/>
          </a:prstGeom>
        </p:spPr>
      </p:pic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99E04D2-224C-4A20-97DC-3F40E236C3D1}"/>
              </a:ext>
            </a:extLst>
          </p:cNvPr>
          <p:cNvSpPr txBox="1">
            <a:spLocks/>
          </p:cNvSpPr>
          <p:nvPr/>
        </p:nvSpPr>
        <p:spPr>
          <a:xfrm>
            <a:off x="5252312" y="1928267"/>
            <a:ext cx="6106300" cy="4121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오픈소스 프로젝트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'android-3D-model-viewer’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소스코드를 분석하여 아치 프로젝트 용도에 맞게 수정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개발될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아두이노와의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블루투스 통신을 통해 칫솔의 위치 파악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칫솔질 중인 이를 노란색으로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하이라이팅하고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완료되면 흰색으로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하이라이팅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되도록 메서드 구현 완료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4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1.png">
            <a:extLst>
              <a:ext uri="{FF2B5EF4-FFF2-40B4-BE49-F238E27FC236}">
                <a16:creationId xmlns:a16="http://schemas.microsoft.com/office/drawing/2014/main" id="{903754AE-EA71-4494-8648-13131EB046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8728" y="2015490"/>
            <a:ext cx="390145" cy="408433"/>
          </a:xfrm>
          <a:prstGeom prst="rect">
            <a:avLst/>
          </a:prstGeom>
        </p:spPr>
      </p:pic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AF68D7AC-D37B-44CB-A338-C4F5FC00E2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8727" y="3852157"/>
            <a:ext cx="390145" cy="408433"/>
          </a:xfrm>
          <a:prstGeom prst="rect">
            <a:avLst/>
          </a:prstGeom>
        </p:spPr>
      </p:pic>
      <p:pic>
        <p:nvPicPr>
          <p:cNvPr id="15" name="그림 14" descr="3.png">
            <a:extLst>
              <a:ext uri="{FF2B5EF4-FFF2-40B4-BE49-F238E27FC236}">
                <a16:creationId xmlns:a16="http://schemas.microsoft.com/office/drawing/2014/main" id="{E2C4DD72-AFB2-481D-A39E-73578347426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8726" y="5267757"/>
            <a:ext cx="390145" cy="4084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624FD3-98B3-4C32-AAE3-D0CA3C8666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6827" y="1858112"/>
            <a:ext cx="2039159" cy="4191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287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안드로이드 개발</a:t>
            </a:r>
            <a:endParaRPr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76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2855373" y="341922"/>
            <a:ext cx="6481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안드로이드 프로토타입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EAD0F2A-623E-4A84-8EBD-DA6239BF4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6" y="1828187"/>
            <a:ext cx="2039164" cy="4191614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BDBDE16-DD12-40BC-9779-48CE1699F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519" y="1827909"/>
            <a:ext cx="2039164" cy="419185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97BFDC-B4C3-48A8-AAA4-C23EE8ABD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04" y="1827873"/>
            <a:ext cx="2039159" cy="4191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B833B8-1BCA-4E83-8611-F7002BA7D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043" y="1827873"/>
            <a:ext cx="2039159" cy="4191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3088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13116" y="341922"/>
            <a:ext cx="3765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치아 모델 삽입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FEB68F-F8B5-4B4E-9409-970E89B3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8" y="1954737"/>
            <a:ext cx="2039159" cy="4191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다양한 스마트 헬스케어 제품 출시…">
            <a:extLst>
              <a:ext uri="{FF2B5EF4-FFF2-40B4-BE49-F238E27FC236}">
                <a16:creationId xmlns:a16="http://schemas.microsoft.com/office/drawing/2014/main" id="{F3D00156-60D6-4799-9C04-DB307B6A2F2B}"/>
              </a:ext>
            </a:extLst>
          </p:cNvPr>
          <p:cNvSpPr txBox="1">
            <a:spLocks/>
          </p:cNvSpPr>
          <p:nvPr/>
        </p:nvSpPr>
        <p:spPr>
          <a:xfrm>
            <a:off x="5514201" y="2024892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 버튼을 누르면 시작하는 구조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칫솔중인 이를 노란색으로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완료된 치아를 흰색으로 표시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모니터링이 종료되면 자동으로 습관분석으로 전달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1.png">
            <a:extLst>
              <a:ext uri="{FF2B5EF4-FFF2-40B4-BE49-F238E27FC236}">
                <a16:creationId xmlns:a16="http://schemas.microsoft.com/office/drawing/2014/main" id="{D22C9260-0032-454E-A2E6-6D731102DB6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7510" y="2141621"/>
            <a:ext cx="390145" cy="408433"/>
          </a:xfrm>
          <a:prstGeom prst="rect">
            <a:avLst/>
          </a:prstGeom>
        </p:spPr>
      </p:pic>
      <p:pic>
        <p:nvPicPr>
          <p:cNvPr id="11" name="그림 10" descr="2.png">
            <a:extLst>
              <a:ext uri="{FF2B5EF4-FFF2-40B4-BE49-F238E27FC236}">
                <a16:creationId xmlns:a16="http://schemas.microsoft.com/office/drawing/2014/main" id="{4B151825-6E03-457D-8E4B-0F56CBA6505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0017" y="3402026"/>
            <a:ext cx="390145" cy="408433"/>
          </a:xfrm>
          <a:prstGeom prst="rect">
            <a:avLst/>
          </a:prstGeom>
        </p:spPr>
      </p:pic>
      <p:pic>
        <p:nvPicPr>
          <p:cNvPr id="13" name="그림 12" descr="3.png">
            <a:extLst>
              <a:ext uri="{FF2B5EF4-FFF2-40B4-BE49-F238E27FC236}">
                <a16:creationId xmlns:a16="http://schemas.microsoft.com/office/drawing/2014/main" id="{4664FE63-9DB7-42D8-9E67-AE2A607D77E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4195" y="4662431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0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F3E26D-C8FC-4942-BE9E-80E4F260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8" y="1919529"/>
            <a:ext cx="2039162" cy="4191612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213117" y="341922"/>
            <a:ext cx="3765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습관 분석 기능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A691879-ADAC-4655-9654-309BB3461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518" y="1919529"/>
            <a:ext cx="2039162" cy="4191610"/>
          </a:xfrm>
          <a:prstGeom prst="rect">
            <a:avLst/>
          </a:prstGeom>
        </p:spPr>
      </p:pic>
      <p:sp>
        <p:nvSpPr>
          <p:cNvPr id="9" name="다양한 스마트 헬스케어 제품 출시…">
            <a:extLst>
              <a:ext uri="{FF2B5EF4-FFF2-40B4-BE49-F238E27FC236}">
                <a16:creationId xmlns:a16="http://schemas.microsoft.com/office/drawing/2014/main" id="{C4163997-D359-41F1-850C-D012E8517DC1}"/>
              </a:ext>
            </a:extLst>
          </p:cNvPr>
          <p:cNvSpPr txBox="1">
            <a:spLocks/>
          </p:cNvSpPr>
          <p:nvPr/>
        </p:nvSpPr>
        <p:spPr>
          <a:xfrm>
            <a:off x="5514200" y="195473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상단에는 해당 주의 양치 점수를 출력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하단에는 일별 양치 시간과 점수 출력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모니터링으로부터 전달 받은 데이터를 처리하여 표현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 descr="1.png">
            <a:extLst>
              <a:ext uri="{FF2B5EF4-FFF2-40B4-BE49-F238E27FC236}">
                <a16:creationId xmlns:a16="http://schemas.microsoft.com/office/drawing/2014/main" id="{906E05E7-9C48-4BDD-ACC3-1EC3AA7679B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7510" y="2141621"/>
            <a:ext cx="390145" cy="408433"/>
          </a:xfrm>
          <a:prstGeom prst="rect">
            <a:avLst/>
          </a:prstGeom>
        </p:spPr>
      </p:pic>
      <p:pic>
        <p:nvPicPr>
          <p:cNvPr id="13" name="그림 12" descr="2.png">
            <a:extLst>
              <a:ext uri="{FF2B5EF4-FFF2-40B4-BE49-F238E27FC236}">
                <a16:creationId xmlns:a16="http://schemas.microsoft.com/office/drawing/2014/main" id="{91F212E8-B327-47B4-8EA7-F7BBAE2140F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3235" y="3331867"/>
            <a:ext cx="390145" cy="408433"/>
          </a:xfrm>
          <a:prstGeom prst="rect">
            <a:avLst/>
          </a:prstGeom>
        </p:spPr>
      </p:pic>
      <p:pic>
        <p:nvPicPr>
          <p:cNvPr id="14" name="그림 13" descr="3.png">
            <a:extLst>
              <a:ext uri="{FF2B5EF4-FFF2-40B4-BE49-F238E27FC236}">
                <a16:creationId xmlns:a16="http://schemas.microsoft.com/office/drawing/2014/main" id="{D2318336-E38F-47B6-AFC9-CCF8673F024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14197" y="4704025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1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7AECD1-94F9-4513-B89B-3E9C597A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582"/>
            <a:ext cx="12192000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4EC9FAD-F4C7-427B-9FA9-F52D35FE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5640" y="1463412"/>
            <a:ext cx="65151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80FE-0C8F-40B3-AC4D-1DA282109BB9}"/>
              </a:ext>
            </a:extLst>
          </p:cNvPr>
          <p:cNvSpPr txBox="1"/>
          <p:nvPr/>
        </p:nvSpPr>
        <p:spPr>
          <a:xfrm>
            <a:off x="2711625" y="692696"/>
            <a:ext cx="4079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6BC7B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000" dirty="0">
              <a:solidFill>
                <a:srgbClr val="6BC7B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EE79C-C3A5-4AC6-87F8-4B366BCFDC79}"/>
              </a:ext>
            </a:extLst>
          </p:cNvPr>
          <p:cNvSpPr/>
          <p:nvPr/>
        </p:nvSpPr>
        <p:spPr>
          <a:xfrm>
            <a:off x="5052392" y="2116834"/>
            <a:ext cx="457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  <a:p>
            <a:r>
              <a:rPr lang="ko-KR" altLang="en-US" sz="2400" b="1" spc="-50" dirty="0">
                <a:solidFill>
                  <a:srgbClr val="444444"/>
                </a:solidFill>
                <a:latin typeface="Arial Narrow" pitchFamily="34" charset="0"/>
                <a:ea typeface="나눔고딕" pitchFamily="50" charset="-127"/>
                <a:cs typeface="Verdana" pitchFamily="34" charset="0"/>
              </a:rPr>
              <a:t>피드백 내용</a:t>
            </a:r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r>
              <a:rPr lang="ko-KR" altLang="en-US" sz="2400" b="1" spc="-50" dirty="0">
                <a:solidFill>
                  <a:srgbClr val="444444"/>
                </a:solidFill>
                <a:latin typeface="Arial Narrow" pitchFamily="34" charset="0"/>
                <a:ea typeface="나눔고딕" pitchFamily="50" charset="-127"/>
              </a:rPr>
              <a:t>구현 방법에 대한 설명</a:t>
            </a:r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</a:endParaRPr>
          </a:p>
          <a:p>
            <a:r>
              <a:rPr lang="ko-KR" altLang="en-US" sz="2400" b="1" spc="-50" dirty="0">
                <a:solidFill>
                  <a:srgbClr val="444444"/>
                </a:solidFill>
                <a:latin typeface="Arial Narrow" pitchFamily="34" charset="0"/>
                <a:ea typeface="나눔고딕" pitchFamily="50" charset="-127"/>
                <a:cs typeface="Verdana" pitchFamily="34" charset="0"/>
              </a:rPr>
              <a:t>프로젝트 진행 상황</a:t>
            </a:r>
            <a:endParaRPr lang="en-US" altLang="ko-KR" sz="2400" b="1" spc="-50" dirty="0">
              <a:solidFill>
                <a:srgbClr val="444444"/>
              </a:solidFill>
              <a:latin typeface="Arial Narrow" pitchFamily="34" charset="0"/>
              <a:ea typeface="나눔고딕" pitchFamily="50" charset="-127"/>
              <a:cs typeface="Verdana" pitchFamily="34" charset="0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FD878155-04AB-44E5-B361-4D133A7C71C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0251" y="2494682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C170F17B-B05E-4BE3-94B7-05FFB9026FD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5985" y="3593585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91BC421-0DB6-4D3C-847B-51BA835B116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25986" y="469112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558562" y="341922"/>
            <a:ext cx="3074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캘린더 기능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9733393-AA94-4C0C-960D-0E34CCA5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9" y="1919529"/>
            <a:ext cx="2039164" cy="419185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다양한 스마트 헬스케어 제품 출시…">
            <a:extLst>
              <a:ext uri="{FF2B5EF4-FFF2-40B4-BE49-F238E27FC236}">
                <a16:creationId xmlns:a16="http://schemas.microsoft.com/office/drawing/2014/main" id="{312EA5CE-FC2F-4D43-B2F2-36AA94AEB09A}"/>
              </a:ext>
            </a:extLst>
          </p:cNvPr>
          <p:cNvSpPr txBox="1">
            <a:spLocks/>
          </p:cNvSpPr>
          <p:nvPr/>
        </p:nvSpPr>
        <p:spPr>
          <a:xfrm>
            <a:off x="5514200" y="195473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캘린더뷰로는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표현하기 어려워 새로 캘린더 모델 생성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습관분석으로부터 받은 데이터로 달력에 표시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총평을 확인 할 수 있음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1.png">
            <a:extLst>
              <a:ext uri="{FF2B5EF4-FFF2-40B4-BE49-F238E27FC236}">
                <a16:creationId xmlns:a16="http://schemas.microsoft.com/office/drawing/2014/main" id="{27698361-F470-4FD9-9E41-609ADB4ED44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7510" y="2141621"/>
            <a:ext cx="390145" cy="408433"/>
          </a:xfrm>
          <a:prstGeom prst="rect">
            <a:avLst/>
          </a:prstGeom>
        </p:spPr>
      </p:pic>
      <p:pic>
        <p:nvPicPr>
          <p:cNvPr id="10" name="그림 9" descr="2.png">
            <a:extLst>
              <a:ext uri="{FF2B5EF4-FFF2-40B4-BE49-F238E27FC236}">
                <a16:creationId xmlns:a16="http://schemas.microsoft.com/office/drawing/2014/main" id="{B9509CB5-D55A-4C87-A542-64EF43B140E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4200" y="3964657"/>
            <a:ext cx="390145" cy="408433"/>
          </a:xfrm>
          <a:prstGeom prst="rect">
            <a:avLst/>
          </a:prstGeom>
        </p:spPr>
      </p:pic>
      <p:pic>
        <p:nvPicPr>
          <p:cNvPr id="11" name="그림 10" descr="3.png">
            <a:extLst>
              <a:ext uri="{FF2B5EF4-FFF2-40B4-BE49-F238E27FC236}">
                <a16:creationId xmlns:a16="http://schemas.microsoft.com/office/drawing/2014/main" id="{DA975C3A-FB92-4BDB-AC58-9E049573DA7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4199" y="5072044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5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3092618" y="341922"/>
            <a:ext cx="6006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캘린더 구현 변경사항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9733393-AA94-4C0C-960D-0E34CCA5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451" y="1706325"/>
            <a:ext cx="2039164" cy="419185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AF9597-FF9D-44D4-8CA6-F17C58A7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956" y="1706325"/>
            <a:ext cx="2194979" cy="4191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다양한 스마트 헬스케어 제품 출시…">
            <a:extLst>
              <a:ext uri="{FF2B5EF4-FFF2-40B4-BE49-F238E27FC236}">
                <a16:creationId xmlns:a16="http://schemas.microsoft.com/office/drawing/2014/main" id="{ED54D4F1-3B68-466B-B585-C902AF12A0AC}"/>
              </a:ext>
            </a:extLst>
          </p:cNvPr>
          <p:cNvSpPr txBox="1">
            <a:spLocks/>
          </p:cNvSpPr>
          <p:nvPr/>
        </p:nvSpPr>
        <p:spPr>
          <a:xfrm>
            <a:off x="4112102" y="3429000"/>
            <a:ext cx="4137349" cy="5714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SzPct val="50000"/>
              <a:buNone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아치캐릭터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알록달록 원 표시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4EB1B7-71E4-4B00-9707-056C5CF0B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32" y="2542973"/>
            <a:ext cx="706591" cy="7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2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03AD73-8718-4A35-ADA0-49B8C0DF81DC}"/>
              </a:ext>
            </a:extLst>
          </p:cNvPr>
          <p:cNvSpPr txBox="1"/>
          <p:nvPr/>
        </p:nvSpPr>
        <p:spPr>
          <a:xfrm>
            <a:off x="4368604" y="2644170"/>
            <a:ext cx="34547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ln w="104775" cmpd="tri">
                  <a:noFill/>
                </a:ln>
                <a:solidFill>
                  <a:srgbClr val="94C3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300" dirty="0">
              <a:ln w="104775" cmpd="tri">
                <a:noFill/>
              </a:ln>
              <a:solidFill>
                <a:srgbClr val="94C3B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94C3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spc="300" dirty="0">
              <a:ln w="104775" cmpd="tri">
                <a:noFill/>
              </a:ln>
              <a:solidFill>
                <a:srgbClr val="94C3B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Frame-4.png" descr="Frame-4.png">
            <a:extLst>
              <a:ext uri="{FF2B5EF4-FFF2-40B4-BE49-F238E27FC236}">
                <a16:creationId xmlns:a16="http://schemas.microsoft.com/office/drawing/2014/main" id="{B3427D02-D294-49E9-93F0-1FD4CC251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8697" y="2180870"/>
            <a:ext cx="2496260" cy="249626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75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피드백 내용</a:t>
            </a:r>
            <a:endParaRPr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8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394250" y="341922"/>
            <a:ext cx="3403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6BC7BF"/>
                </a:solidFill>
                <a:latin typeface="Arial Narrow" pitchFamily="34" charset="0"/>
                <a:ea typeface="나눔바른고딕" pitchFamily="50" charset="-127"/>
              </a:rPr>
              <a:t>피드백 내용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41E72F1B-F8D1-4DAB-828A-0B72251BC4D4}"/>
              </a:ext>
            </a:extLst>
          </p:cNvPr>
          <p:cNvSpPr txBox="1">
            <a:spLocks/>
          </p:cNvSpPr>
          <p:nvPr/>
        </p:nvSpPr>
        <p:spPr>
          <a:xfrm>
            <a:off x="1233996" y="1954733"/>
            <a:ext cx="906091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자이로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센서로는 각도만 알 수 있고 가속도 센서와 같이 사용하는 것을 추천함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50000"/>
              </a:lnSpc>
              <a:buSzPct val="50000"/>
              <a:buNone/>
            </a:pP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센서가 정밀하지 않고 노이즈가 많아 오차인지 움직임인지 판단하기 어려움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 descr="1.png">
            <a:extLst>
              <a:ext uri="{FF2B5EF4-FFF2-40B4-BE49-F238E27FC236}">
                <a16:creationId xmlns:a16="http://schemas.microsoft.com/office/drawing/2014/main" id="{D75A5159-F675-477E-8882-F4BF103E7E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625" y="2025656"/>
            <a:ext cx="836741" cy="875963"/>
          </a:xfrm>
          <a:prstGeom prst="rect">
            <a:avLst/>
          </a:prstGeom>
        </p:spPr>
      </p:pic>
      <p:pic>
        <p:nvPicPr>
          <p:cNvPr id="8" name="그림 7" descr="2.png">
            <a:extLst>
              <a:ext uri="{FF2B5EF4-FFF2-40B4-BE49-F238E27FC236}">
                <a16:creationId xmlns:a16="http://schemas.microsoft.com/office/drawing/2014/main" id="{37BF18C7-C555-4392-8A30-14089BE3044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625" y="4489293"/>
            <a:ext cx="836741" cy="8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0D60BB-7AD3-47BD-B1F2-9CEAF32875A3}"/>
              </a:ext>
            </a:extLst>
          </p:cNvPr>
          <p:cNvCxnSpPr>
            <a:cxnSpLocks/>
          </p:cNvCxnSpPr>
          <p:nvPr/>
        </p:nvCxnSpPr>
        <p:spPr>
          <a:xfrm>
            <a:off x="1214482" y="4310010"/>
            <a:ext cx="9763036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개발 배경">
            <a:extLst>
              <a:ext uri="{FF2B5EF4-FFF2-40B4-BE49-F238E27FC236}">
                <a16:creationId xmlns:a16="http://schemas.microsoft.com/office/drawing/2014/main" id="{7BCC61F2-9241-4C7E-891D-B602AF36C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627763"/>
            <a:ext cx="12191999" cy="36024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피드백에 대한 설명</a:t>
            </a:r>
            <a:endParaRPr sz="6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54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383747" y="1647272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자이로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센서로는 각도만 알 수 있고 가속도 센서와 같이 사용하는 것을 추천함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48E55-0570-4C0A-BEEE-E0371691F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5" t="38518" r="35679" b="24768"/>
          <a:stretch/>
        </p:blipFill>
        <p:spPr>
          <a:xfrm>
            <a:off x="1854676" y="2587150"/>
            <a:ext cx="1937857" cy="25178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6F139E-C1D6-47A7-9021-6449D7EC8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54" t="35014" r="17564" b="22088"/>
          <a:stretch/>
        </p:blipFill>
        <p:spPr>
          <a:xfrm>
            <a:off x="6643210" y="3342953"/>
            <a:ext cx="1308099" cy="1308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288014-A894-4657-9E08-896554BE0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92" t="29220" r="21358" b="30556"/>
          <a:stretch/>
        </p:blipFill>
        <p:spPr>
          <a:xfrm>
            <a:off x="9683274" y="3309354"/>
            <a:ext cx="1308099" cy="1596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4A2EB-919D-4177-9E1C-2010F6838C06}"/>
              </a:ext>
            </a:extLst>
          </p:cNvPr>
          <p:cNvSpPr txBox="1"/>
          <p:nvPr/>
        </p:nvSpPr>
        <p:spPr>
          <a:xfrm>
            <a:off x="840428" y="5500415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521 (6</a:t>
            </a:r>
            <a:r>
              <a:rPr lang="ko-KR" altLang="en-US" dirty="0"/>
              <a:t>축 </a:t>
            </a: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가속도 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9740F-7E1D-4C9F-B864-8F8D223B68D5}"/>
              </a:ext>
            </a:extLst>
          </p:cNvPr>
          <p:cNvSpPr txBox="1"/>
          <p:nvPr/>
        </p:nvSpPr>
        <p:spPr>
          <a:xfrm>
            <a:off x="8926981" y="548911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291 (3</a:t>
            </a:r>
            <a:r>
              <a:rPr lang="ko-KR" altLang="en-US" dirty="0"/>
              <a:t>축 가속도 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B007-63EE-4D87-ACF5-97731FCD8A41}"/>
              </a:ext>
            </a:extLst>
          </p:cNvPr>
          <p:cNvSpPr txBox="1"/>
          <p:nvPr/>
        </p:nvSpPr>
        <p:spPr>
          <a:xfrm>
            <a:off x="5842373" y="548538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50 (3</a:t>
            </a:r>
            <a:r>
              <a:rPr lang="ko-KR" altLang="en-US" dirty="0"/>
              <a:t>축 </a:t>
            </a:r>
            <a:r>
              <a:rPr lang="ko-KR" altLang="en-US" dirty="0" err="1"/>
              <a:t>자이로센서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4397E6-2B78-4EA5-A3A4-FA02E2B11EFD}"/>
              </a:ext>
            </a:extLst>
          </p:cNvPr>
          <p:cNvSpPr txBox="1"/>
          <p:nvPr/>
        </p:nvSpPr>
        <p:spPr>
          <a:xfrm>
            <a:off x="4380398" y="3277249"/>
            <a:ext cx="1674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solidFill>
                  <a:srgbClr val="FF0000"/>
                </a:solidFill>
              </a:rPr>
              <a:t>VS</a:t>
            </a:r>
            <a:endParaRPr lang="ko-KR" altLang="en-US" sz="10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2CF32-A6DD-41B9-8EE9-65DE545CC104}"/>
              </a:ext>
            </a:extLst>
          </p:cNvPr>
          <p:cNvSpPr txBox="1"/>
          <p:nvPr/>
        </p:nvSpPr>
        <p:spPr>
          <a:xfrm>
            <a:off x="8377549" y="3094120"/>
            <a:ext cx="10839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/>
              <a:t>+</a:t>
            </a:r>
          </a:p>
        </p:txBody>
      </p:sp>
      <p:pic>
        <p:nvPicPr>
          <p:cNvPr id="15" name="그림 14" descr="1.png">
            <a:extLst>
              <a:ext uri="{FF2B5EF4-FFF2-40B4-BE49-F238E27FC236}">
                <a16:creationId xmlns:a16="http://schemas.microsoft.com/office/drawing/2014/main" id="{CFA527CA-4AAD-43E5-9296-007F6C96317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903" y="1540304"/>
            <a:ext cx="836741" cy="8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9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504" y="29534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334547" y="1537132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자이로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가속도 센서를 사용하기로 결정함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48E55-0570-4C0A-BEEE-E0371691F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5" t="38518" r="35679" b="24768"/>
          <a:stretch/>
        </p:blipFill>
        <p:spPr>
          <a:xfrm>
            <a:off x="1804535" y="2587329"/>
            <a:ext cx="2019258" cy="2623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4A2EB-919D-4177-9E1C-2010F6838C06}"/>
              </a:ext>
            </a:extLst>
          </p:cNvPr>
          <p:cNvSpPr txBox="1"/>
          <p:nvPr/>
        </p:nvSpPr>
        <p:spPr>
          <a:xfrm>
            <a:off x="840428" y="5500415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GY – 521 (6</a:t>
            </a:r>
            <a:r>
              <a:rPr lang="ko-KR" altLang="en-US" dirty="0"/>
              <a:t>축 </a:t>
            </a: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가속도 센서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다양한 스마트 헬스케어 제품 출시…">
            <a:extLst>
              <a:ext uri="{FF2B5EF4-FFF2-40B4-BE49-F238E27FC236}">
                <a16:creationId xmlns:a16="http://schemas.microsoft.com/office/drawing/2014/main" id="{B9387D35-4A7C-4A17-B37B-40966958D514}"/>
              </a:ext>
            </a:extLst>
          </p:cNvPr>
          <p:cNvSpPr txBox="1">
            <a:spLocks/>
          </p:cNvSpPr>
          <p:nvPr/>
        </p:nvSpPr>
        <p:spPr>
          <a:xfrm>
            <a:off x="4787900" y="2512009"/>
            <a:ext cx="6718300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사용한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축의 성능과 센서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사용한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축의 성능이 시리얼 모니터를 통해 확인한 결과 크게 차이가 나지 않음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진행할 치아 판별 기능에서 해당 센서를 이용한 판별 진행 예정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 descr="1.png">
            <a:extLst>
              <a:ext uri="{FF2B5EF4-FFF2-40B4-BE49-F238E27FC236}">
                <a16:creationId xmlns:a16="http://schemas.microsoft.com/office/drawing/2014/main" id="{9D3A36C7-3856-40E2-85CD-31A37DBC52E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8050" y="1451030"/>
            <a:ext cx="836741" cy="875963"/>
          </a:xfrm>
          <a:prstGeom prst="rect">
            <a:avLst/>
          </a:prstGeom>
        </p:spPr>
      </p:pic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D154AF90-0FDD-4952-9E5E-782989FC00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9670" y="2645012"/>
            <a:ext cx="390145" cy="408433"/>
          </a:xfrm>
          <a:prstGeom prst="rect">
            <a:avLst/>
          </a:prstGeom>
        </p:spPr>
      </p:pic>
      <p:pic>
        <p:nvPicPr>
          <p:cNvPr id="18" name="그림 17" descr="2.png">
            <a:extLst>
              <a:ext uri="{FF2B5EF4-FFF2-40B4-BE49-F238E27FC236}">
                <a16:creationId xmlns:a16="http://schemas.microsoft.com/office/drawing/2014/main" id="{E4D78FD5-C911-4935-A67F-F9A7EA43DB9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99670" y="4736702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468469" y="1568368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센서가 정밀하지 않고 노이즈가 많아 오차인지 움직임인지 판단하기 어려움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5398EA5B-702A-4026-BAD5-94D4A982AC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0627" y="1435717"/>
            <a:ext cx="836741" cy="8759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7A39D2-F627-4E12-A894-6416A052B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556" y="2444331"/>
            <a:ext cx="4632443" cy="3821599"/>
          </a:xfrm>
          <a:prstGeom prst="rect">
            <a:avLst/>
          </a:prstGeom>
        </p:spPr>
      </p:pic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CECEA43-B1E6-44AF-A76C-DE1AF356F117}"/>
              </a:ext>
            </a:extLst>
          </p:cNvPr>
          <p:cNvSpPr txBox="1">
            <a:spLocks/>
          </p:cNvSpPr>
          <p:nvPr/>
        </p:nvSpPr>
        <p:spPr>
          <a:xfrm>
            <a:off x="6415900" y="280287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축에 해당하는 값 확인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시리얼 모니터만으로는 값의 변화량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정밀함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노이즈 판독이 어려움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4E740BC2-C6BA-431D-B4AE-BFBFF874F2F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5900" y="3020567"/>
            <a:ext cx="390145" cy="408433"/>
          </a:xfrm>
          <a:prstGeom prst="rect">
            <a:avLst/>
          </a:prstGeom>
        </p:spPr>
      </p:pic>
      <p:pic>
        <p:nvPicPr>
          <p:cNvPr id="18" name="그림 17" descr="2.png">
            <a:extLst>
              <a:ext uri="{FF2B5EF4-FFF2-40B4-BE49-F238E27FC236}">
                <a16:creationId xmlns:a16="http://schemas.microsoft.com/office/drawing/2014/main" id="{CAA16411-4918-458C-8719-3D11DD14623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900" y="4314299"/>
            <a:ext cx="390145" cy="4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7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.png">
            <a:extLst>
              <a:ext uri="{FF2B5EF4-FFF2-40B4-BE49-F238E27FC236}">
                <a16:creationId xmlns:a16="http://schemas.microsoft.com/office/drawing/2014/main" id="{2F00640A-04D8-44EE-AEB5-B96AB20BCD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6955F-C97B-4E5D-AA79-0644E3710CD5}"/>
              </a:ext>
            </a:extLst>
          </p:cNvPr>
          <p:cNvSpPr txBox="1"/>
          <p:nvPr/>
        </p:nvSpPr>
        <p:spPr>
          <a:xfrm>
            <a:off x="4894743" y="341922"/>
            <a:ext cx="24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C7BF"/>
                </a:solidFill>
                <a:latin typeface="나눔바른고딕" pitchFamily="50" charset="-127"/>
                <a:ea typeface="나눔바른고딕" pitchFamily="50" charset="-127"/>
              </a:rPr>
              <a:t>Arduino</a:t>
            </a:r>
            <a:endParaRPr lang="ko-KR" altLang="en-US" sz="4800" dirty="0">
              <a:solidFill>
                <a:srgbClr val="6BC7B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0AC6B6-728E-4A64-9826-7F423A7BB79C}"/>
              </a:ext>
            </a:extLst>
          </p:cNvPr>
          <p:cNvCxnSpPr>
            <a:cxnSpLocks/>
          </p:cNvCxnSpPr>
          <p:nvPr/>
        </p:nvCxnSpPr>
        <p:spPr>
          <a:xfrm>
            <a:off x="1065903" y="1172919"/>
            <a:ext cx="10060193" cy="0"/>
          </a:xfrm>
          <a:prstGeom prst="line">
            <a:avLst/>
          </a:prstGeom>
          <a:ln w="12700">
            <a:solidFill>
              <a:srgbClr val="6BC7B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양한 스마트 헬스케어 제품 출시…">
            <a:extLst>
              <a:ext uri="{FF2B5EF4-FFF2-40B4-BE49-F238E27FC236}">
                <a16:creationId xmlns:a16="http://schemas.microsoft.com/office/drawing/2014/main" id="{3C01850F-D7F0-4B81-90E0-9BD9915BBC80}"/>
              </a:ext>
            </a:extLst>
          </p:cNvPr>
          <p:cNvSpPr txBox="1">
            <a:spLocks/>
          </p:cNvSpPr>
          <p:nvPr/>
        </p:nvSpPr>
        <p:spPr>
          <a:xfrm>
            <a:off x="1468469" y="1568368"/>
            <a:ext cx="9522904" cy="6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값들을 프로세싱을 통해 시각화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 descr="2.png">
            <a:extLst>
              <a:ext uri="{FF2B5EF4-FFF2-40B4-BE49-F238E27FC236}">
                <a16:creationId xmlns:a16="http://schemas.microsoft.com/office/drawing/2014/main" id="{5398EA5B-702A-4026-BAD5-94D4A982AC3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627" y="1435717"/>
            <a:ext cx="836741" cy="875963"/>
          </a:xfrm>
          <a:prstGeom prst="rect">
            <a:avLst/>
          </a:prstGeom>
        </p:spPr>
      </p:pic>
      <p:sp>
        <p:nvSpPr>
          <p:cNvPr id="16" name="다양한 스마트 헬스케어 제품 출시…">
            <a:extLst>
              <a:ext uri="{FF2B5EF4-FFF2-40B4-BE49-F238E27FC236}">
                <a16:creationId xmlns:a16="http://schemas.microsoft.com/office/drawing/2014/main" id="{ECECEA43-B1E6-44AF-A76C-DE1AF356F117}"/>
              </a:ext>
            </a:extLst>
          </p:cNvPr>
          <p:cNvSpPr txBox="1">
            <a:spLocks/>
          </p:cNvSpPr>
          <p:nvPr/>
        </p:nvSpPr>
        <p:spPr>
          <a:xfrm>
            <a:off x="6415900" y="2802873"/>
            <a:ext cx="4940281" cy="41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센서의 회전에 맞추어 센서가 상당히 정밀하게 움직임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2312" indent="-722312">
              <a:lnSpc>
                <a:spcPct val="150000"/>
              </a:lnSpc>
              <a:buSzPct val="50000"/>
              <a:buFont typeface="Arial" panose="020B0604020202020204" pitchFamily="34" charset="0"/>
              <a:buBlip>
                <a:blip r:embed="rId5"/>
              </a:buBlip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노이즈와 치아 이동의 차이가 분명하게 보임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7" name="그림 16" descr="1.png">
            <a:extLst>
              <a:ext uri="{FF2B5EF4-FFF2-40B4-BE49-F238E27FC236}">
                <a16:creationId xmlns:a16="http://schemas.microsoft.com/office/drawing/2014/main" id="{4E740BC2-C6BA-431D-B4AE-BFBFF874F2F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5900" y="3020567"/>
            <a:ext cx="390145" cy="408433"/>
          </a:xfrm>
          <a:prstGeom prst="rect">
            <a:avLst/>
          </a:prstGeom>
        </p:spPr>
      </p:pic>
      <p:pic>
        <p:nvPicPr>
          <p:cNvPr id="18" name="그림 17" descr="2.png">
            <a:extLst>
              <a:ext uri="{FF2B5EF4-FFF2-40B4-BE49-F238E27FC236}">
                <a16:creationId xmlns:a16="http://schemas.microsoft.com/office/drawing/2014/main" id="{CAA16411-4918-458C-8719-3D11DD14623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5899" y="4939283"/>
            <a:ext cx="390145" cy="408433"/>
          </a:xfrm>
          <a:prstGeom prst="rect">
            <a:avLst/>
          </a:prstGeom>
        </p:spPr>
      </p:pic>
      <p:pic>
        <p:nvPicPr>
          <p:cNvPr id="2" name="데모영상 비행기버전">
            <a:hlinkClick r:id="" action="ppaction://media"/>
            <a:extLst>
              <a:ext uri="{FF2B5EF4-FFF2-40B4-BE49-F238E27FC236}">
                <a16:creationId xmlns:a16="http://schemas.microsoft.com/office/drawing/2014/main" id="{D68A8239-F13D-4AA4-91FB-E04B66774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14500" y="2523599"/>
            <a:ext cx="3429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351</Words>
  <Application>Microsoft Office PowerPoint</Application>
  <PresentationFormat>와이드스크린</PresentationFormat>
  <Paragraphs>77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HY견고딕</vt:lpstr>
      <vt:lpstr>NanumSquareB</vt:lpstr>
      <vt:lpstr>NanumSquareR</vt:lpstr>
      <vt:lpstr>나눔고딕</vt:lpstr>
      <vt:lpstr>나눔바른고딕</vt:lpstr>
      <vt:lpstr>나눔스퀘어</vt:lpstr>
      <vt:lpstr>나눔스퀘어 ExtraBold</vt:lpstr>
      <vt:lpstr>맑은 고딕</vt:lpstr>
      <vt:lpstr>Arial</vt:lpstr>
      <vt:lpstr>Arial Narrow</vt:lpstr>
      <vt:lpstr>Verdana</vt:lpstr>
      <vt:lpstr>Office 테마</vt:lpstr>
      <vt:lpstr>PowerPoint 프레젠테이션</vt:lpstr>
      <vt:lpstr>PowerPoint 프레젠테이션</vt:lpstr>
      <vt:lpstr>피드백 내용</vt:lpstr>
      <vt:lpstr>PowerPoint 프레젠테이션</vt:lpstr>
      <vt:lpstr>피드백에 대한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진행 상황</vt:lpstr>
      <vt:lpstr>PowerPoint 프레젠테이션</vt:lpstr>
      <vt:lpstr>3D 모델</vt:lpstr>
      <vt:lpstr>PowerPoint 프레젠테이션</vt:lpstr>
      <vt:lpstr>안드로이드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남유선</dc:creator>
  <cp:lastModifiedBy>Administrator</cp:lastModifiedBy>
  <cp:revision>22</cp:revision>
  <dcterms:created xsi:type="dcterms:W3CDTF">2018-10-14T13:17:29Z</dcterms:created>
  <dcterms:modified xsi:type="dcterms:W3CDTF">2018-10-15T17:47:27Z</dcterms:modified>
</cp:coreProperties>
</file>